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950" r:id="rId4"/>
    <p:sldId id="1035" r:id="rId5"/>
    <p:sldId id="256" r:id="rId6"/>
    <p:sldId id="992" r:id="rId7"/>
    <p:sldId id="997" r:id="rId8"/>
    <p:sldId id="991" r:id="rId9"/>
    <p:sldId id="998" r:id="rId10"/>
    <p:sldId id="999" r:id="rId11"/>
    <p:sldId id="1001" r:id="rId12"/>
    <p:sldId id="989" r:id="rId13"/>
    <p:sldId id="985" r:id="rId14"/>
    <p:sldId id="996" r:id="rId15"/>
    <p:sldId id="984" r:id="rId16"/>
    <p:sldId id="987" r:id="rId17"/>
    <p:sldId id="9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10"/>
    <p:restoredTop sz="80872"/>
  </p:normalViewPr>
  <p:slideViewPr>
    <p:cSldViewPr snapToGrid="0" snapToObjects="1">
      <p:cViewPr varScale="1">
        <p:scale>
          <a:sx n="165" d="100"/>
          <a:sy n="165" d="100"/>
        </p:scale>
        <p:origin x="2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3/225476-responsible-research-with-crowds/fulltext?mobile=false" TargetMode="External"/><Relationship Id="rId2" Type="http://schemas.openxmlformats.org/officeDocument/2006/relationships/hyperlink" Target="http://wiki.wearedynamo.org/index.php/Guidelines_for_Academic_Requeste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some time from other 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3~5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1" y="164777"/>
            <a:ext cx="10747717" cy="1744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" y="2526071"/>
            <a:ext cx="3822685" cy="1648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242" y="822448"/>
            <a:ext cx="7634165" cy="1667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DF70-83F0-0E43-A9ED-60A7586B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710" y="2781937"/>
            <a:ext cx="8253464" cy="1393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2F8E5-E3BA-0C0D-D170-7565DED1A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91" y="4516002"/>
            <a:ext cx="6954100" cy="151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3D646-A278-1B2F-E3D1-E8180B368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774" y="5435837"/>
            <a:ext cx="7772400" cy="12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C740D-5611-B240-8243-835EC1058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073" y="140677"/>
            <a:ext cx="6014796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774116"/>
            <a:ext cx="5812077" cy="144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2" y="2426441"/>
            <a:ext cx="10989935" cy="10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07" y="4015043"/>
            <a:ext cx="9076860" cy="2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NSF’s 10 Big Ideas:</a:t>
            </a:r>
          </a:p>
          <a:p>
            <a:pPr lvl="1"/>
            <a:r>
              <a:rPr lang="en-US" dirty="0"/>
              <a:t>“In 2019, NSF will invest $30 million in each Big Idea and continue to identify and support emerging opportunities for U.S. leadership in Big Ideas that serve the Nation's future.”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C9917-31F2-234D-A42A-EF8C7DD7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28" y="3368299"/>
            <a:ext cx="9406934" cy="31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2761-1828-0340-B5C1-80677C4F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9610-2EC3-F94A-8966-BC8D11D4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workers’ perspectives, what do you think are “wrong” for the current crowdsourcing platforms? How do you think we can fix it?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/>
              <a:t>put the </a:t>
            </a:r>
            <a:r>
              <a:rPr lang="en-US" dirty="0"/>
              <a:t>questions into context, consider the following question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are the most pressing questions related to the theme of “future of work”?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7D1A-D1DC-1E43-BE5A-91782B7789B9}"/>
              </a:ext>
            </a:extLst>
          </p:cNvPr>
          <p:cNvSpPr/>
          <p:nvPr/>
        </p:nvSpPr>
        <p:spPr>
          <a:xfrm>
            <a:off x="1385944" y="3812338"/>
            <a:ext cx="8994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“Can we foresee a future crowd workplace in which we would want our children to participate?”</a:t>
            </a:r>
          </a:p>
        </p:txBody>
      </p:sp>
    </p:spTree>
    <p:extLst>
      <p:ext uri="{BB962C8B-B14F-4D97-AF65-F5344CB8AC3E}">
        <p14:creationId xmlns:p14="http://schemas.microsoft.com/office/powerpoint/2010/main" val="1132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744-74B0-CE4A-B6B1-6DE1884C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Worker Welfare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418F-9E7D-8A45-97B1-69ABC029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0623" cy="5032375"/>
          </a:xfrm>
        </p:spPr>
        <p:txBody>
          <a:bodyPr>
            <a:normAutofit/>
          </a:bodyPr>
          <a:lstStyle/>
          <a:p>
            <a:r>
              <a:rPr lang="en-US" dirty="0"/>
              <a:t>Discussion among researchers  [</a:t>
            </a:r>
            <a:r>
              <a:rPr lang="en-US" dirty="0" err="1"/>
              <a:t>Kittur</a:t>
            </a:r>
            <a:r>
              <a:rPr lang="en-US" dirty="0"/>
              <a:t> et. CSCW 2013]</a:t>
            </a:r>
          </a:p>
          <a:p>
            <a:pPr lvl="1"/>
            <a:r>
              <a:rPr lang="en-US" dirty="0"/>
              <a:t>Create career ladders</a:t>
            </a:r>
          </a:p>
          <a:p>
            <a:pPr lvl="2"/>
            <a:r>
              <a:rPr lang="en-US" dirty="0"/>
              <a:t>Motivation, job design, reputation, hierarchy</a:t>
            </a:r>
          </a:p>
          <a:p>
            <a:pPr lvl="1"/>
            <a:r>
              <a:rPr lang="en-US" dirty="0"/>
              <a:t>Improve task design through better communications</a:t>
            </a:r>
          </a:p>
          <a:p>
            <a:pPr lvl="2"/>
            <a:r>
              <a:rPr lang="en-US" dirty="0"/>
              <a:t>Quality assurance, job design, task assignment, real-time crowd work, synchronous collaboration, platforms</a:t>
            </a:r>
          </a:p>
          <a:p>
            <a:pPr lvl="1"/>
            <a:r>
              <a:rPr lang="en-US" dirty="0"/>
              <a:t>Facilitate learning</a:t>
            </a:r>
          </a:p>
          <a:p>
            <a:pPr lvl="2"/>
            <a:r>
              <a:rPr lang="en-US" dirty="0"/>
              <a:t>Reputation and credentials, AIs guiding crowds, crowds guiding AIs, task assignment, quality assurance</a:t>
            </a:r>
          </a:p>
          <a:p>
            <a:pPr lvl="2"/>
            <a:endParaRPr lang="en-US" dirty="0"/>
          </a:p>
          <a:p>
            <a:r>
              <a:rPr lang="en-US" dirty="0"/>
              <a:t>Various guidelines for conducting crowdsourcing</a:t>
            </a:r>
          </a:p>
          <a:p>
            <a:pPr lvl="1"/>
            <a:r>
              <a:rPr lang="en-US" dirty="0">
                <a:hlinkClick r:id="rId2"/>
              </a:rPr>
              <a:t>Guidelines for Academic Requesters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Responsible Research with Crowds: Pay </a:t>
            </a:r>
            <a:r>
              <a:rPr lang="en-US" dirty="0" err="1">
                <a:hlinkClick r:id="rId3"/>
              </a:rPr>
              <a:t>Crowdworkers</a:t>
            </a:r>
            <a:r>
              <a:rPr lang="en-US" dirty="0">
                <a:hlinkClick r:id="rId3"/>
              </a:rPr>
              <a:t> at Least Minimum Wage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11385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Future of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8DAF-FB55-8F41-9239-872275F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D028-5957-634C-AF39-DBBD4515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and Expert Crowdsourcing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2" y="3098152"/>
            <a:ext cx="7759056" cy="24326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15345-8BF1-5C46-878B-1986771F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3" y="2267409"/>
            <a:ext cx="5023376" cy="3263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2031" y="6183997"/>
            <a:ext cx="848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Blurring the Line of Traditional/Micro Work</a:t>
            </a:r>
          </a:p>
        </p:txBody>
      </p:sp>
    </p:spTree>
    <p:extLst>
      <p:ext uri="{BB962C8B-B14F-4D97-AF65-F5344CB8AC3E}">
        <p14:creationId xmlns:p14="http://schemas.microsoft.com/office/powerpoint/2010/main" val="435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5BB7-CB7F-0643-B7C3-4ADC76A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7FB3-410E-D64B-BF4B-123287C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he &quot;Gig&quot; Is Up - What Is The Gig Economy? What Does It Mean To You?Fabrik  Brands">
            <a:extLst>
              <a:ext uri="{FF2B5EF4-FFF2-40B4-BE49-F238E27FC236}">
                <a16:creationId xmlns:a16="http://schemas.microsoft.com/office/drawing/2014/main" id="{AA2D1AA2-E93F-AE46-90C6-FA6E3C6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5" y="1825625"/>
            <a:ext cx="7578384" cy="47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4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920" y="1649828"/>
            <a:ext cx="8613876" cy="4702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F53629-D41D-B742-AF5B-40DE0938080F}"/>
              </a:ext>
            </a:extLst>
          </p:cNvPr>
          <p:cNvSpPr/>
          <p:nvPr/>
        </p:nvSpPr>
        <p:spPr>
          <a:xfrm>
            <a:off x="688931" y="3254112"/>
            <a:ext cx="10814137" cy="1954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6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CE11E-B325-0D49-A72A-19BE95AC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4792632"/>
            <a:ext cx="6935372" cy="1351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152E-4469-B448-9584-86207FD3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075" y="5468224"/>
            <a:ext cx="7257725" cy="1389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F9BB3-0051-69FA-93F1-5FA8FBBB6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228" y="5098433"/>
            <a:ext cx="5494606" cy="1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2AB-D48D-3D43-ABE7-2666903F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the traditional work environment is changing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38992-8C57-C041-AF1E-39E2B24DD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9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24708</TotalTime>
  <Words>381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 Milestone 2</vt:lpstr>
      <vt:lpstr>Student Presentation</vt:lpstr>
      <vt:lpstr>Lecture 16 Future of Work</vt:lpstr>
      <vt:lpstr>This Lecture</vt:lpstr>
      <vt:lpstr>More Than Crowdsourcing</vt:lpstr>
      <vt:lpstr>More Than Crowdsourcing: Gig-Economy</vt:lpstr>
      <vt:lpstr>More Than Crowdsourcing: Gig-Economy</vt:lpstr>
      <vt:lpstr>More Than Crowdsourcing: Gig-Economy</vt:lpstr>
      <vt:lpstr>Even the traditional work environment is changing</vt:lpstr>
      <vt:lpstr>PowerPoint Presentation</vt:lpstr>
      <vt:lpstr>PowerPoint Presentation</vt:lpstr>
      <vt:lpstr>PowerPoint Presentation</vt:lpstr>
      <vt:lpstr>Future of Work</vt:lpstr>
      <vt:lpstr>Discussion</vt:lpstr>
      <vt:lpstr>Improving Worker Welfare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2378</cp:revision>
  <cp:lastPrinted>2019-09-30T20:15:22Z</cp:lastPrinted>
  <dcterms:created xsi:type="dcterms:W3CDTF">2017-08-24T15:35:37Z</dcterms:created>
  <dcterms:modified xsi:type="dcterms:W3CDTF">2022-10-20T15:50:05Z</dcterms:modified>
</cp:coreProperties>
</file>